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64" r:id="rId2"/>
    <p:sldId id="419" r:id="rId3"/>
    <p:sldId id="272" r:id="rId4"/>
    <p:sldId id="434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CC02D4E9-CDA7-431C-9342-DF4588452B22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69BB342-5C07-48E0-B3FF-33627E10E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CB0C0-9225-6212-AA52-A7FB1B84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26BED-45EA-3598-9971-A63CE7EC0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8913F-CAE7-1BDC-BA0D-991B097C6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97420-8DE2-E040-FBDB-C4A7EBBE2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9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3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6E48-4ED0-0E19-AA7A-2BC5F32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D8E76-702E-5D00-EE61-63705905C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2029-E4D3-3251-8C1F-2CE4C7DA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7826-E625-33E2-420B-5734793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8C11-3F6B-F92C-FF13-5F477442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8B45-04A1-CDDD-37D3-2EB14B3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1E7D-0AEE-D334-C65A-E2E0D722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A37A-863F-553D-3E6C-CA80383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DE7F-B51F-A35B-E53D-D2ACB21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DC98-C886-6DA0-A6EC-9958A7BC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A73-561A-E350-AECC-A5C3D160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17E4-64F0-EB3F-B514-AC50362F8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73DB-511F-5555-93D0-712663AE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0AF-4866-B63F-00E0-87E30E4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7DE-8DAF-68CF-C2BD-3C5FF18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B83-181E-A21C-0DE8-A883BD3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23B-B2FF-2AA6-04B3-3CC31172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4341-3362-38D1-8F6B-68C32EF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2F75-80C8-A064-49E7-8AF690CC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8646-8E45-C7FB-433C-9DC83B8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573-A2BA-51CB-F29A-7B25F626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DCEA-9E1B-2E54-C737-9040D56D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12EC-023F-940C-F916-E1B4AAAA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057E7-EFE2-620B-88A5-DA9EAD6B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DC61-1759-3211-39F0-DEBEC11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DCC-6407-2809-1ECE-54E4EAC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0DC3-EE55-5623-01C2-DB5BCDE4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15085-8277-F4A0-6C3F-4A0D6683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A0833-C6D3-9AA3-4C3E-A656E685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D0B7-F43F-61A7-CB0F-7F180A91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D97D2-4472-E9A7-5820-1434F5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F0F-1529-CB6C-529B-74500B5D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81EA-0873-3D85-B606-079AF4F5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F59E-2F19-4CB3-DC0B-CCA1C1E5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8E98-6B06-E5B8-F4D6-4CF1D0E4F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03315-98A6-130E-9B0E-2F474CEEB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97302-F30B-770C-670D-8A26CE32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269C9-B794-DE94-C9E7-0456117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07AD-2F06-9427-44D3-E423FFE1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7D46-7958-7362-143F-E24AEB7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8A1A-A75B-1BB4-1ED0-EE277E9C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1A44-3925-3E9E-4376-99E58913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746D-7357-9754-54E1-4A8A8E3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9DC9A-80A2-8D67-F4B5-CA1C99C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F191D-B30B-AAA4-BCAC-F5084DC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95BFB-6AC9-6D46-F34E-5F7B3DA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195-E9F1-87B6-5682-C27235A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5634-4A0B-F4F7-FC68-E91C232A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74C4-A69B-C953-C531-582553FF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1C09-010E-E3EA-5755-27281FE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72B0-0155-6F0D-B762-F634FB17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E4996-4A29-FECD-8B66-D0E178A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23C8-C158-FED4-1A03-97E0653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A411-5591-20DF-919A-13BFEE48E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7AEF-3737-4991-7C3C-D886A6EE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4E40D-8581-0966-71D2-0F51D92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3E98-751C-282B-7189-6397A98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CD084-8936-7B98-6771-620596AB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2DBC0-94E5-17FE-3BA4-422A4B57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FB10-6D91-989D-8027-79192AB1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1871-7ACA-67A7-8F11-241B1151A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D768-F3B8-4549-691C-336DB4287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6361-CC48-B35D-7CEB-1AD30682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FA07B-3A97-2374-B9A7-019CD8081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7F6A-2D17-4B8C-722F-7F115E93A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Annotation Automation in Real 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A0BFD-06CA-0C7C-C407-E698F2D92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MoCap</a:t>
            </a:r>
            <a:r>
              <a:rPr lang="en-US" dirty="0"/>
              <a:t> Image Reprojections Using </a:t>
            </a:r>
            <a:r>
              <a:rPr lang="en-US" dirty="0" err="1"/>
              <a:t>AprilTag</a:t>
            </a:r>
            <a:r>
              <a:rPr lang="en-US" dirty="0"/>
              <a:t> Localization</a:t>
            </a:r>
          </a:p>
        </p:txBody>
      </p:sp>
    </p:spTree>
    <p:extLst>
      <p:ext uri="{BB962C8B-B14F-4D97-AF65-F5344CB8AC3E}">
        <p14:creationId xmlns:p14="http://schemas.microsoft.com/office/powerpoint/2010/main" val="1984113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oom with a variety of objects&#10;&#10;Description automatically generated">
            <a:extLst>
              <a:ext uri="{FF2B5EF4-FFF2-40B4-BE49-F238E27FC236}">
                <a16:creationId xmlns:a16="http://schemas.microsoft.com/office/drawing/2014/main" id="{AB0267D2-F072-793A-BF95-1ED6AF864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C60C3-F730-491D-FC1E-15EA27AAE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A6B9A5-7646-9960-40A3-89FD7ED9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MoCap</a:t>
            </a:r>
            <a:r>
              <a:rPr lang="en-US" dirty="0"/>
              <a:t> Image Re-projection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2680E4-4605-F8A2-DA23-4D975FD97F9D}"/>
              </a:ext>
            </a:extLst>
          </p:cNvPr>
          <p:cNvGrpSpPr/>
          <p:nvPr/>
        </p:nvGrpSpPr>
        <p:grpSpPr>
          <a:xfrm>
            <a:off x="1516588" y="1693096"/>
            <a:ext cx="9158823" cy="4688689"/>
            <a:chOff x="2239866" y="1781872"/>
            <a:chExt cx="9158823" cy="46886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C4AC0D-4EBC-72B3-830F-0C93B34A85FC}"/>
                </a:ext>
              </a:extLst>
            </p:cNvPr>
            <p:cNvGrpSpPr/>
            <p:nvPr/>
          </p:nvGrpSpPr>
          <p:grpSpPr>
            <a:xfrm>
              <a:off x="2239866" y="1781872"/>
              <a:ext cx="8424581" cy="4688689"/>
              <a:chOff x="958766" y="547875"/>
              <a:chExt cx="8424581" cy="4688689"/>
            </a:xfrm>
          </p:grpSpPr>
          <p:sp>
            <p:nvSpPr>
              <p:cNvPr id="16" name="Rounded Rectangle 1271">
                <a:extLst>
                  <a:ext uri="{FF2B5EF4-FFF2-40B4-BE49-F238E27FC236}">
                    <a16:creationId xmlns:a16="http://schemas.microsoft.com/office/drawing/2014/main" id="{9B62F5C2-1FDC-8E3E-E9E8-41D55444030B}"/>
                  </a:ext>
                </a:extLst>
              </p:cNvPr>
              <p:cNvSpPr/>
              <p:nvPr/>
            </p:nvSpPr>
            <p:spPr>
              <a:xfrm>
                <a:off x="6577522" y="3820942"/>
                <a:ext cx="2805825" cy="1321697"/>
              </a:xfrm>
              <a:prstGeom prst="roundRect">
                <a:avLst/>
              </a:prstGeom>
              <a:noFill/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093510"/>
                          <a:gd name="connsiteY0" fmla="*/ 250039 h 1500201"/>
                          <a:gd name="connsiteX1" fmla="*/ 250039 w 2093510"/>
                          <a:gd name="connsiteY1" fmla="*/ 0 h 1500201"/>
                          <a:gd name="connsiteX2" fmla="*/ 813052 w 2093510"/>
                          <a:gd name="connsiteY2" fmla="*/ 0 h 1500201"/>
                          <a:gd name="connsiteX3" fmla="*/ 1328261 w 2093510"/>
                          <a:gd name="connsiteY3" fmla="*/ 0 h 1500201"/>
                          <a:gd name="connsiteX4" fmla="*/ 1843471 w 2093510"/>
                          <a:gd name="connsiteY4" fmla="*/ 0 h 1500201"/>
                          <a:gd name="connsiteX5" fmla="*/ 2093510 w 2093510"/>
                          <a:gd name="connsiteY5" fmla="*/ 250039 h 1500201"/>
                          <a:gd name="connsiteX6" fmla="*/ 2093510 w 2093510"/>
                          <a:gd name="connsiteY6" fmla="*/ 730098 h 1500201"/>
                          <a:gd name="connsiteX7" fmla="*/ 2093510 w 2093510"/>
                          <a:gd name="connsiteY7" fmla="*/ 1250162 h 1500201"/>
                          <a:gd name="connsiteX8" fmla="*/ 1843471 w 2093510"/>
                          <a:gd name="connsiteY8" fmla="*/ 1500201 h 1500201"/>
                          <a:gd name="connsiteX9" fmla="*/ 1344196 w 2093510"/>
                          <a:gd name="connsiteY9" fmla="*/ 1500201 h 1500201"/>
                          <a:gd name="connsiteX10" fmla="*/ 813052 w 2093510"/>
                          <a:gd name="connsiteY10" fmla="*/ 1500201 h 1500201"/>
                          <a:gd name="connsiteX11" fmla="*/ 250039 w 2093510"/>
                          <a:gd name="connsiteY11" fmla="*/ 1500201 h 1500201"/>
                          <a:gd name="connsiteX12" fmla="*/ 0 w 2093510"/>
                          <a:gd name="connsiteY12" fmla="*/ 1250162 h 1500201"/>
                          <a:gd name="connsiteX13" fmla="*/ 0 w 2093510"/>
                          <a:gd name="connsiteY13" fmla="*/ 750101 h 1500201"/>
                          <a:gd name="connsiteX14" fmla="*/ 0 w 2093510"/>
                          <a:gd name="connsiteY14" fmla="*/ 250039 h 15002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093510" h="1500201" extrusionOk="0">
                            <a:moveTo>
                              <a:pt x="0" y="250039"/>
                            </a:moveTo>
                            <a:cubicBezTo>
                              <a:pt x="-8407" y="106761"/>
                              <a:pt x="104369" y="2844"/>
                              <a:pt x="250039" y="0"/>
                            </a:cubicBezTo>
                            <a:cubicBezTo>
                              <a:pt x="407412" y="-6115"/>
                              <a:pt x="587790" y="13526"/>
                              <a:pt x="813052" y="0"/>
                            </a:cubicBezTo>
                            <a:cubicBezTo>
                              <a:pt x="1038314" y="-13526"/>
                              <a:pt x="1193971" y="5403"/>
                              <a:pt x="1328261" y="0"/>
                            </a:cubicBezTo>
                            <a:cubicBezTo>
                              <a:pt x="1462551" y="-5403"/>
                              <a:pt x="1610763" y="15806"/>
                              <a:pt x="1843471" y="0"/>
                            </a:cubicBezTo>
                            <a:cubicBezTo>
                              <a:pt x="1978076" y="-11234"/>
                              <a:pt x="2096336" y="101488"/>
                              <a:pt x="2093510" y="250039"/>
                            </a:cubicBezTo>
                            <a:cubicBezTo>
                              <a:pt x="2110471" y="438929"/>
                              <a:pt x="2097861" y="562452"/>
                              <a:pt x="2093510" y="730098"/>
                            </a:cubicBezTo>
                            <a:cubicBezTo>
                              <a:pt x="2089159" y="897744"/>
                              <a:pt x="2108485" y="1135553"/>
                              <a:pt x="2093510" y="1250162"/>
                            </a:cubicBezTo>
                            <a:cubicBezTo>
                              <a:pt x="2082240" y="1406898"/>
                              <a:pt x="1970723" y="1487627"/>
                              <a:pt x="1843471" y="1500201"/>
                            </a:cubicBezTo>
                            <a:cubicBezTo>
                              <a:pt x="1658968" y="1477889"/>
                              <a:pt x="1486294" y="1510397"/>
                              <a:pt x="1344196" y="1500201"/>
                            </a:cubicBezTo>
                            <a:cubicBezTo>
                              <a:pt x="1202099" y="1490005"/>
                              <a:pt x="998105" y="1519947"/>
                              <a:pt x="813052" y="1500201"/>
                            </a:cubicBezTo>
                            <a:cubicBezTo>
                              <a:pt x="627999" y="1480455"/>
                              <a:pt x="429564" y="1478004"/>
                              <a:pt x="250039" y="1500201"/>
                            </a:cubicBezTo>
                            <a:cubicBezTo>
                              <a:pt x="117465" y="1506961"/>
                              <a:pt x="25701" y="1365753"/>
                              <a:pt x="0" y="1250162"/>
                            </a:cubicBezTo>
                            <a:cubicBezTo>
                              <a:pt x="-6512" y="1040604"/>
                              <a:pt x="-202" y="988119"/>
                              <a:pt x="0" y="750101"/>
                            </a:cubicBezTo>
                            <a:cubicBezTo>
                              <a:pt x="202" y="512083"/>
                              <a:pt x="-3124" y="383952"/>
                              <a:pt x="0" y="250039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ed Rectangle 70">
                <a:extLst>
                  <a:ext uri="{FF2B5EF4-FFF2-40B4-BE49-F238E27FC236}">
                    <a16:creationId xmlns:a16="http://schemas.microsoft.com/office/drawing/2014/main" id="{E79DFD95-A769-E490-75B1-4003CD7C0343}"/>
                  </a:ext>
                </a:extLst>
              </p:cNvPr>
              <p:cNvSpPr/>
              <p:nvPr/>
            </p:nvSpPr>
            <p:spPr>
              <a:xfrm>
                <a:off x="7090385" y="2681284"/>
                <a:ext cx="1022589" cy="7078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Project</a:t>
                </a:r>
              </a:p>
              <a:p>
                <a:pPr algn="ctr"/>
                <a:r>
                  <a:rPr lang="en-US" dirty="0"/>
                  <a:t>Points</a:t>
                </a:r>
              </a:p>
            </p:txBody>
          </p:sp>
          <p:sp>
            <p:nvSpPr>
              <p:cNvPr id="18" name="Rounded Rectangle 71">
                <a:extLst>
                  <a:ext uri="{FF2B5EF4-FFF2-40B4-BE49-F238E27FC236}">
                    <a16:creationId xmlns:a16="http://schemas.microsoft.com/office/drawing/2014/main" id="{0A5C714B-2983-38C0-4DC8-912DAD0D0695}"/>
                  </a:ext>
                </a:extLst>
              </p:cNvPr>
              <p:cNvSpPr/>
              <p:nvPr/>
            </p:nvSpPr>
            <p:spPr>
              <a:xfrm>
                <a:off x="7169331" y="1173463"/>
                <a:ext cx="864698" cy="7078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Solve</a:t>
                </a:r>
              </a:p>
              <a:p>
                <a:pPr algn="ctr"/>
                <a:r>
                  <a:rPr lang="en-US" dirty="0"/>
                  <a:t>PnP</a:t>
                </a:r>
              </a:p>
            </p:txBody>
          </p:sp>
          <p:pic>
            <p:nvPicPr>
              <p:cNvPr id="19" name="Picture 18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D45A70C9-7C26-0A13-5846-E11858CF1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299" t="26089" r="17503" b="10196"/>
              <a:stretch/>
            </p:blipFill>
            <p:spPr>
              <a:xfrm rot="10800000">
                <a:off x="3263764" y="547875"/>
                <a:ext cx="2221723" cy="17348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9D2FE5-20B2-808F-09B5-70BDA7B18D5F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5129561" y="1333478"/>
                <a:ext cx="862307" cy="413546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136D25C-4612-8DC7-DBC4-E7A31878580D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3921512" y="1200615"/>
                <a:ext cx="2070356" cy="13286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9D66860-6C76-7346-FFEC-2EDA2FBF2824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5140712" y="1333478"/>
                <a:ext cx="851156" cy="7529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3A5EB2B-46BE-45DE-74F3-724A64CDD6D7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3586976" y="1100254"/>
                <a:ext cx="2404892" cy="233224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F235393-CBF0-EAF4-A7B1-F0F78E7B5A82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3516351" y="1333478"/>
                <a:ext cx="2475517" cy="41726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FA4AF2-5B89-1445-0EFE-104C369F9BBE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4077629" y="1333478"/>
                <a:ext cx="1914239" cy="153351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477DB10-C1EA-C921-1B4A-7E0158AB8829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4348976" y="1333478"/>
                <a:ext cx="1642892" cy="692327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E2F924C-AECC-3DBC-59D0-1B5281ACBC6F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5025483" y="1029629"/>
                <a:ext cx="966385" cy="303849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B383ABE-9843-419F-766C-23BCFFDF38C3}"/>
                  </a:ext>
                </a:extLst>
              </p:cNvPr>
              <p:cNvCxnSpPr>
                <a:cxnSpLocks/>
                <a:endCxn id="42" idx="1"/>
              </p:cNvCxnSpPr>
              <p:nvPr/>
            </p:nvCxnSpPr>
            <p:spPr>
              <a:xfrm>
                <a:off x="5237356" y="1178312"/>
                <a:ext cx="754512" cy="155166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D7BD251-4025-712F-1E19-A6AE1516F445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4906537" y="1263805"/>
                <a:ext cx="1085331" cy="6967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3B822EF-DE33-D7F9-652D-03F0E51E5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73575" y="3773928"/>
                <a:ext cx="472965" cy="220717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6E465AE-008A-2D48-16B8-94D618CDB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8182" y="2985652"/>
                <a:ext cx="515006" cy="11561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617E013-E311-70F7-F47C-02C3D50C43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7671" y="3469128"/>
                <a:ext cx="546538" cy="147145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1081">
                <a:extLst>
                  <a:ext uri="{FF2B5EF4-FFF2-40B4-BE49-F238E27FC236}">
                    <a16:creationId xmlns:a16="http://schemas.microsoft.com/office/drawing/2014/main" id="{5C7657A2-B937-613B-4EC2-06A46BEEB07A}"/>
                  </a:ext>
                </a:extLst>
              </p:cNvPr>
              <p:cNvSpPr/>
              <p:nvPr/>
            </p:nvSpPr>
            <p:spPr>
              <a:xfrm>
                <a:off x="2565859" y="2724958"/>
                <a:ext cx="585655" cy="383619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/>
                  <a:t>marker</a:t>
                </a:r>
              </a:p>
              <a:p>
                <a:pPr algn="ctr"/>
                <a:r>
                  <a:rPr lang="en-US" sz="900" dirty="0"/>
                  <a:t>balls</a:t>
                </a:r>
              </a:p>
            </p:txBody>
          </p:sp>
          <p:sp>
            <p:nvSpPr>
              <p:cNvPr id="42" name="Rounded Rectangle 1084">
                <a:extLst>
                  <a:ext uri="{FF2B5EF4-FFF2-40B4-BE49-F238E27FC236}">
                    <a16:creationId xmlns:a16="http://schemas.microsoft.com/office/drawing/2014/main" id="{64894B93-5575-461E-91BE-3D6695882DFD}"/>
                  </a:ext>
                </a:extLst>
              </p:cNvPr>
              <p:cNvSpPr/>
              <p:nvPr/>
            </p:nvSpPr>
            <p:spPr>
              <a:xfrm>
                <a:off x="5991868" y="1125684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2D points</a:t>
                </a:r>
              </a:p>
            </p:txBody>
          </p:sp>
          <p:sp>
            <p:nvSpPr>
              <p:cNvPr id="43" name="Rounded Rectangle 1085">
                <a:extLst>
                  <a:ext uri="{FF2B5EF4-FFF2-40B4-BE49-F238E27FC236}">
                    <a16:creationId xmlns:a16="http://schemas.microsoft.com/office/drawing/2014/main" id="{5365B36B-1017-9DDE-1FCD-82409B8A2E2A}"/>
                  </a:ext>
                </a:extLst>
              </p:cNvPr>
              <p:cNvSpPr/>
              <p:nvPr/>
            </p:nvSpPr>
            <p:spPr>
              <a:xfrm>
                <a:off x="5991868" y="1639684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3D points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F305045-1BED-A17E-8447-857F4E65D5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2538" y="1639684"/>
                <a:ext cx="493388" cy="12605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CDCA7-A941-6848-DAC5-96A43B31D0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2028" y="1345324"/>
                <a:ext cx="509440" cy="48166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ounded Rectangle 1099">
                <a:extLst>
                  <a:ext uri="{FF2B5EF4-FFF2-40B4-BE49-F238E27FC236}">
                    <a16:creationId xmlns:a16="http://schemas.microsoft.com/office/drawing/2014/main" id="{A5E5766F-46EF-1C51-6349-F6851AF0CEC3}"/>
                  </a:ext>
                </a:extLst>
              </p:cNvPr>
              <p:cNvSpPr/>
              <p:nvPr/>
            </p:nvSpPr>
            <p:spPr>
              <a:xfrm>
                <a:off x="2565859" y="3411559"/>
                <a:ext cx="585655" cy="383619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364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/>
                  <a:t>marker</a:t>
                </a:r>
              </a:p>
              <a:p>
                <a:pPr algn="ctr"/>
                <a:r>
                  <a:rPr lang="en-US" sz="900" dirty="0"/>
                  <a:t>balls</a:t>
                </a:r>
              </a:p>
            </p:txBody>
          </p:sp>
          <p:sp>
            <p:nvSpPr>
              <p:cNvPr id="47" name="Rounded Rectangle 1102">
                <a:extLst>
                  <a:ext uri="{FF2B5EF4-FFF2-40B4-BE49-F238E27FC236}">
                    <a16:creationId xmlns:a16="http://schemas.microsoft.com/office/drawing/2014/main" id="{FE4AF471-977C-6C2C-0BDD-99C64626B488}"/>
                  </a:ext>
                </a:extLst>
              </p:cNvPr>
              <p:cNvSpPr/>
              <p:nvPr/>
            </p:nvSpPr>
            <p:spPr>
              <a:xfrm>
                <a:off x="6069775" y="2462408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364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3D points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0C3703B-ED2C-0060-CE95-1919AFDA7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2581" y="2709256"/>
                <a:ext cx="354676" cy="116378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ounded Rectangle 1114">
                <a:extLst>
                  <a:ext uri="{FF2B5EF4-FFF2-40B4-BE49-F238E27FC236}">
                    <a16:creationId xmlns:a16="http://schemas.microsoft.com/office/drawing/2014/main" id="{D84A5B82-1CBC-283E-45E5-6A0F229B0C82}"/>
                  </a:ext>
                </a:extLst>
              </p:cNvPr>
              <p:cNvSpPr/>
              <p:nvPr/>
            </p:nvSpPr>
            <p:spPr>
              <a:xfrm>
                <a:off x="7135926" y="2128536"/>
                <a:ext cx="420473" cy="239762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 err="1"/>
                  <a:t>rvec</a:t>
                </a:r>
                <a:endParaRPr lang="en-US" sz="900" dirty="0"/>
              </a:p>
            </p:txBody>
          </p:sp>
          <p:sp>
            <p:nvSpPr>
              <p:cNvPr id="50" name="Rounded Rectangle 1115">
                <a:extLst>
                  <a:ext uri="{FF2B5EF4-FFF2-40B4-BE49-F238E27FC236}">
                    <a16:creationId xmlns:a16="http://schemas.microsoft.com/office/drawing/2014/main" id="{BC00E656-A1DF-BD35-6696-2D7BD9CEEA26}"/>
                  </a:ext>
                </a:extLst>
              </p:cNvPr>
              <p:cNvSpPr/>
              <p:nvPr/>
            </p:nvSpPr>
            <p:spPr>
              <a:xfrm>
                <a:off x="7662217" y="2094620"/>
                <a:ext cx="420473" cy="239762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 err="1"/>
                  <a:t>tvec</a:t>
                </a:r>
                <a:endParaRPr lang="en-US" sz="900" dirty="0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9A7DBCF-55B9-15F8-06AA-1387DD1299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2057" y="1916776"/>
                <a:ext cx="60960" cy="177338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C786FC3-0AF7-44C2-B27B-CF4FE4E25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5711" y="1903629"/>
                <a:ext cx="30651" cy="15723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58E9C83-0749-DC93-4CD8-488BD507F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329" y="2417487"/>
                <a:ext cx="66855" cy="225267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CEA96CA-55DD-292C-E32C-16191E00B0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45526" y="2398914"/>
                <a:ext cx="121920" cy="249382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ACCF07E-901B-3B84-6560-040E3B2E1E65}"/>
                  </a:ext>
                </a:extLst>
              </p:cNvPr>
              <p:cNvGrpSpPr/>
              <p:nvPr/>
            </p:nvGrpSpPr>
            <p:grpSpPr>
              <a:xfrm>
                <a:off x="3250248" y="3973627"/>
                <a:ext cx="2235338" cy="1262937"/>
                <a:chOff x="3607642" y="4804860"/>
                <a:chExt cx="2235338" cy="1262937"/>
              </a:xfrm>
            </p:grpSpPr>
            <p:sp>
              <p:nvSpPr>
                <p:cNvPr id="80" name="Rounded Rectangle 1136">
                  <a:extLst>
                    <a:ext uri="{FF2B5EF4-FFF2-40B4-BE49-F238E27FC236}">
                      <a16:creationId xmlns:a16="http://schemas.microsoft.com/office/drawing/2014/main" id="{EC57C891-5D24-180B-7E81-83806F652E1C}"/>
                    </a:ext>
                  </a:extLst>
                </p:cNvPr>
                <p:cNvSpPr/>
                <p:nvPr/>
              </p:nvSpPr>
              <p:spPr>
                <a:xfrm>
                  <a:off x="3607642" y="4804860"/>
                  <a:ext cx="2235338" cy="1262937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MCS</a:t>
                  </a:r>
                </a:p>
              </p:txBody>
            </p:sp>
            <p:pic>
              <p:nvPicPr>
                <p:cNvPr id="81" name="Picture 80" descr="A picture containing mountain, outdoor, sky, plane&#10;&#10;Description automatically generated">
                  <a:extLst>
                    <a:ext uri="{FF2B5EF4-FFF2-40B4-BE49-F238E27FC236}">
                      <a16:creationId xmlns:a16="http://schemas.microsoft.com/office/drawing/2014/main" id="{350E7073-651B-515F-90F1-73460BB8CF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9128" y="4827537"/>
                  <a:ext cx="2189021" cy="1208561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5315CCF-82FC-E0DE-45C4-E25D3CE70357}"/>
                    </a:ext>
                  </a:extLst>
                </p:cNvPr>
                <p:cNvSpPr txBox="1"/>
                <p:nvPr/>
              </p:nvSpPr>
              <p:spPr>
                <a:xfrm>
                  <a:off x="4075520" y="5541608"/>
                  <a:ext cx="1318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Digital Twin</a:t>
                  </a:r>
                </a:p>
              </p:txBody>
            </p:sp>
          </p:grpSp>
          <p:sp>
            <p:nvSpPr>
              <p:cNvPr id="56" name="Rounded Rectangle 1139">
                <a:extLst>
                  <a:ext uri="{FF2B5EF4-FFF2-40B4-BE49-F238E27FC236}">
                    <a16:creationId xmlns:a16="http://schemas.microsoft.com/office/drawing/2014/main" id="{2825ABF4-9073-F5F5-1137-DD677B6E83DA}"/>
                  </a:ext>
                </a:extLst>
              </p:cNvPr>
              <p:cNvSpPr/>
              <p:nvPr/>
            </p:nvSpPr>
            <p:spPr>
              <a:xfrm>
                <a:off x="6032327" y="3280944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0000">
                  <a:alpha val="19523"/>
                </a:srgbClr>
              </a:solidFill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3D points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D964FE4-6DAA-EE5E-344F-366B5EC3B5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208" y="3731172"/>
                <a:ext cx="532178" cy="549317"/>
              </a:xfrm>
              <a:prstGeom prst="straightConnector1">
                <a:avLst/>
              </a:prstGeom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E7782D8-3472-F52B-3F59-2F00E78ED4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046" y="3293585"/>
                <a:ext cx="394211" cy="111768"/>
              </a:xfrm>
              <a:prstGeom prst="straightConnector1">
                <a:avLst/>
              </a:prstGeom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A016C8B-5622-6D0A-AE35-A50FD13D916B}"/>
                  </a:ext>
                </a:extLst>
              </p:cNvPr>
              <p:cNvSpPr txBox="1"/>
              <p:nvPr/>
            </p:nvSpPr>
            <p:spPr>
              <a:xfrm>
                <a:off x="996549" y="1667448"/>
                <a:ext cx="10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image capture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978AD6F-FAE6-259B-9AAC-920A54E614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0934" y="554975"/>
                <a:ext cx="1058619" cy="858262"/>
              </a:xfrm>
              <a:prstGeom prst="straightConnector1">
                <a:avLst/>
              </a:prstGeom>
              <a:ln w="15875" cap="rnd">
                <a:solidFill>
                  <a:schemeClr val="bg1">
                    <a:lumMod val="65000"/>
                    <a:alpha val="60096"/>
                  </a:schemeClr>
                </a:solidFill>
                <a:prstDash val="solid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3D5BE50-2586-1C61-5118-BB85700543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0934" y="1413237"/>
                <a:ext cx="1074521" cy="867171"/>
              </a:xfrm>
              <a:prstGeom prst="straightConnector1">
                <a:avLst/>
              </a:prstGeom>
              <a:ln w="15875" cap="rnd">
                <a:solidFill>
                  <a:schemeClr val="bg1">
                    <a:lumMod val="65000"/>
                    <a:alpha val="60096"/>
                  </a:schemeClr>
                </a:solidFill>
                <a:prstDash val="solid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E9E36D6-E1A7-9EB2-6ECD-6AF872781D11}"/>
                  </a:ext>
                </a:extLst>
              </p:cNvPr>
              <p:cNvGrpSpPr/>
              <p:nvPr/>
            </p:nvGrpSpPr>
            <p:grpSpPr>
              <a:xfrm>
                <a:off x="958766" y="1027634"/>
                <a:ext cx="1423830" cy="766664"/>
                <a:chOff x="219380" y="5817865"/>
                <a:chExt cx="1394181" cy="669218"/>
              </a:xfrm>
            </p:grpSpPr>
            <p:pic>
              <p:nvPicPr>
                <p:cNvPr id="78" name="Picture 77" descr="Shape&#10;&#10;Description automatically generated">
                  <a:extLst>
                    <a:ext uri="{FF2B5EF4-FFF2-40B4-BE49-F238E27FC236}">
                      <a16:creationId xmlns:a16="http://schemas.microsoft.com/office/drawing/2014/main" id="{E05E35EB-122E-30D9-E686-8C645B3E2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/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89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9380" y="5817865"/>
                  <a:ext cx="1394181" cy="669218"/>
                </a:xfrm>
                <a:prstGeom prst="rect">
                  <a:avLst/>
                </a:prstGeom>
              </p:spPr>
            </p:pic>
            <p:sp>
              <p:nvSpPr>
                <p:cNvPr id="79" name="Rounded Rectangle 1207">
                  <a:extLst>
                    <a:ext uri="{FF2B5EF4-FFF2-40B4-BE49-F238E27FC236}">
                      <a16:creationId xmlns:a16="http://schemas.microsoft.com/office/drawing/2014/main" id="{965A8DAD-D080-552D-C09F-818806838CF1}"/>
                    </a:ext>
                  </a:extLst>
                </p:cNvPr>
                <p:cNvSpPr/>
                <p:nvPr/>
              </p:nvSpPr>
              <p:spPr>
                <a:xfrm>
                  <a:off x="286597" y="5871512"/>
                  <a:ext cx="970084" cy="49280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Camera</a:t>
                  </a: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45E1E52-91B3-0D85-E21E-10EB6D72E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6126" y="2701873"/>
                <a:ext cx="388883" cy="13663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ounded Rectangle 1231">
                <a:extLst>
                  <a:ext uri="{FF2B5EF4-FFF2-40B4-BE49-F238E27FC236}">
                    <a16:creationId xmlns:a16="http://schemas.microsoft.com/office/drawing/2014/main" id="{43EF79C7-0D38-ADB3-2739-CFF902B11EF6}"/>
                  </a:ext>
                </a:extLst>
              </p:cNvPr>
              <p:cNvSpPr/>
              <p:nvPr/>
            </p:nvSpPr>
            <p:spPr>
              <a:xfrm>
                <a:off x="1222582" y="3820886"/>
                <a:ext cx="810816" cy="415588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173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b="1" dirty="0"/>
                  <a:t>Learjet nose cone</a:t>
                </a:r>
              </a:p>
            </p:txBody>
          </p:sp>
          <p:sp>
            <p:nvSpPr>
              <p:cNvPr id="65" name="Rounded Rectangle 1232">
                <a:extLst>
                  <a:ext uri="{FF2B5EF4-FFF2-40B4-BE49-F238E27FC236}">
                    <a16:creationId xmlns:a16="http://schemas.microsoft.com/office/drawing/2014/main" id="{E87977C4-2A8B-45E0-627C-AD58C27AF3AF}"/>
                  </a:ext>
                </a:extLst>
              </p:cNvPr>
              <p:cNvSpPr/>
              <p:nvPr/>
            </p:nvSpPr>
            <p:spPr>
              <a:xfrm>
                <a:off x="1190939" y="2435604"/>
                <a:ext cx="882278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19696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b="1" dirty="0"/>
                  <a:t>Fiducial targets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E99037D-04C9-A14C-846B-83723CA4D1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255" y="2764221"/>
                <a:ext cx="892662" cy="436179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113FB78-7DB9-F4C5-B513-2D40E7BF92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76497" y="2007476"/>
                <a:ext cx="840827" cy="956441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1260">
                <a:extLst>
                  <a:ext uri="{FF2B5EF4-FFF2-40B4-BE49-F238E27FC236}">
                    <a16:creationId xmlns:a16="http://schemas.microsoft.com/office/drawing/2014/main" id="{1EF116DB-532A-EC19-D116-AB1867980F1A}"/>
                  </a:ext>
                </a:extLst>
              </p:cNvPr>
              <p:cNvSpPr/>
              <p:nvPr/>
            </p:nvSpPr>
            <p:spPr>
              <a:xfrm>
                <a:off x="6984494" y="4100695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0000">
                  <a:alpha val="19523"/>
                </a:srgbClr>
              </a:solidFill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2D points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A431682-805F-4E8F-9475-EE98984DBC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08851" y="3447310"/>
                <a:ext cx="92905" cy="557133"/>
              </a:xfrm>
              <a:prstGeom prst="straightConnector1">
                <a:avLst/>
              </a:prstGeom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ounded Rectangle 1265">
                <a:extLst>
                  <a:ext uri="{FF2B5EF4-FFF2-40B4-BE49-F238E27FC236}">
                    <a16:creationId xmlns:a16="http://schemas.microsoft.com/office/drawing/2014/main" id="{5B7022E3-95C3-C221-637F-BC35FFC9CE2A}"/>
                  </a:ext>
                </a:extLst>
              </p:cNvPr>
              <p:cNvSpPr/>
              <p:nvPr/>
            </p:nvSpPr>
            <p:spPr>
              <a:xfrm>
                <a:off x="7691690" y="4100695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364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2D points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4B3AF9F-D14D-1004-96F0-AC34CCF3A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8715" y="3447310"/>
                <a:ext cx="277643" cy="557133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5BF8E86-CA8A-71B5-02CA-560AFE0A8993}"/>
                  </a:ext>
                </a:extLst>
              </p:cNvPr>
              <p:cNvSpPr txBox="1"/>
              <p:nvPr/>
            </p:nvSpPr>
            <p:spPr>
              <a:xfrm>
                <a:off x="7209156" y="4577350"/>
                <a:ext cx="16497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Reprojections back into</a:t>
                </a:r>
              </a:p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0C61C17-A494-B98C-F30D-E65BB520408F}"/>
                  </a:ext>
                </a:extLst>
              </p:cNvPr>
              <p:cNvGrpSpPr/>
              <p:nvPr/>
            </p:nvGrpSpPr>
            <p:grpSpPr>
              <a:xfrm>
                <a:off x="3757679" y="2980487"/>
                <a:ext cx="1291080" cy="815778"/>
                <a:chOff x="3792314" y="2980487"/>
                <a:chExt cx="1291080" cy="815778"/>
              </a:xfrm>
            </p:grpSpPr>
            <p:sp>
              <p:nvSpPr>
                <p:cNvPr id="76" name="Rounded Rectangle 67">
                  <a:extLst>
                    <a:ext uri="{FF2B5EF4-FFF2-40B4-BE49-F238E27FC236}">
                      <a16:creationId xmlns:a16="http://schemas.microsoft.com/office/drawing/2014/main" id="{A95011BA-58A7-7CBC-1A60-ACBDFDA86B86}"/>
                    </a:ext>
                  </a:extLst>
                </p:cNvPr>
                <p:cNvSpPr/>
                <p:nvPr/>
              </p:nvSpPr>
              <p:spPr>
                <a:xfrm>
                  <a:off x="3792314" y="2980487"/>
                  <a:ext cx="1291080" cy="541762"/>
                </a:xfrm>
                <a:prstGeom prst="roundRect">
                  <a:avLst/>
                </a:prstGeom>
                <a:solidFill>
                  <a:schemeClr val="tx2">
                    <a:lumMod val="75000"/>
                    <a:lumOff val="25000"/>
                    <a:alpha val="42000"/>
                  </a:schemeClr>
                </a:solidFill>
                <a:ln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8551D51-6303-26B0-2FD8-A1C511E8E7A7}"/>
                    </a:ext>
                  </a:extLst>
                </p:cNvPr>
                <p:cNvSpPr txBox="1"/>
                <p:nvPr/>
              </p:nvSpPr>
              <p:spPr>
                <a:xfrm>
                  <a:off x="3862631" y="3519266"/>
                  <a:ext cx="115044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motion capture</a:t>
                  </a: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C76F34-A309-66F9-E884-5C273C7ABD8A}"/>
                </a:ext>
              </a:extLst>
            </p:cNvPr>
            <p:cNvGrpSpPr/>
            <p:nvPr/>
          </p:nvGrpSpPr>
          <p:grpSpPr>
            <a:xfrm>
              <a:off x="9829029" y="2350227"/>
              <a:ext cx="1569660" cy="1366207"/>
              <a:chOff x="6218010" y="229434"/>
              <a:chExt cx="1569660" cy="136620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62CAAE-9E89-9453-505F-C2317F29308F}"/>
                  </a:ext>
                </a:extLst>
              </p:cNvPr>
              <p:cNvSpPr txBox="1"/>
              <p:nvPr/>
            </p:nvSpPr>
            <p:spPr>
              <a:xfrm>
                <a:off x="6218010" y="1180143"/>
                <a:ext cx="156966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Camera </a:t>
                </a:r>
                <a:r>
                  <a:rPr lang="en-US" sz="1200" dirty="0" err="1"/>
                  <a:t>Instrinsics</a:t>
                </a:r>
                <a:endParaRPr lang="en-US" sz="1200" dirty="0"/>
              </a:p>
              <a:p>
                <a:pPr algn="ctr"/>
                <a:r>
                  <a:rPr lang="en-US" sz="900" dirty="0"/>
                  <a:t>(from chessboard calibration)</a:t>
                </a:r>
              </a:p>
            </p:txBody>
          </p:sp>
          <p:pic>
            <p:nvPicPr>
              <p:cNvPr id="12" name="Picture 11" descr="A black and white checkered wall&#10;&#10;Description automatically generated with low confidence">
                <a:extLst>
                  <a:ext uri="{FF2B5EF4-FFF2-40B4-BE49-F238E27FC236}">
                    <a16:creationId xmlns:a16="http://schemas.microsoft.com/office/drawing/2014/main" id="{EF2A915B-524F-F942-8A96-2A4229530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8199" y="229434"/>
                <a:ext cx="685800" cy="51435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3" name="Picture 12" descr="A black and white checkered floor&#10;&#10;Description automatically generated with low confidence">
                <a:extLst>
                  <a:ext uri="{FF2B5EF4-FFF2-40B4-BE49-F238E27FC236}">
                    <a16:creationId xmlns:a16="http://schemas.microsoft.com/office/drawing/2014/main" id="{DA5657C6-F992-A1E6-463E-5E510DC41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5235" y="612419"/>
                <a:ext cx="685800" cy="51435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4" name="Picture 1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195D4361-B803-E67C-0478-F58CC01BC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3194" y="676782"/>
                <a:ext cx="685800" cy="51435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5" name="Picture 14" descr="A picture containing indoor, floor, wall, white&#10;&#10;Description automatically generated">
                <a:extLst>
                  <a:ext uri="{FF2B5EF4-FFF2-40B4-BE49-F238E27FC236}">
                    <a16:creationId xmlns:a16="http://schemas.microsoft.com/office/drawing/2014/main" id="{EC157CED-8F56-DCF9-CCF8-7902B2C8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3203" y="373174"/>
                <a:ext cx="688401" cy="516301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DA0C18-CA99-77F9-40AD-6FEBBEB01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2619" y="3769807"/>
              <a:ext cx="317527" cy="427290"/>
            </a:xfrm>
            <a:prstGeom prst="straightConnector1">
              <a:avLst/>
            </a:prstGeom>
            <a:ln w="15875" cap="rnd">
              <a:solidFill>
                <a:schemeClr val="tx1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1795CB6-487F-9232-5511-2BD6AE2C28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10719" y="3015064"/>
              <a:ext cx="409729" cy="375357"/>
            </a:xfrm>
            <a:prstGeom prst="straightConnector1">
              <a:avLst/>
            </a:prstGeom>
            <a:ln w="15875" cap="rnd">
              <a:solidFill>
                <a:schemeClr val="tx1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OptiTrack | Target3D">
            <a:extLst>
              <a:ext uri="{FF2B5EF4-FFF2-40B4-BE49-F238E27FC236}">
                <a16:creationId xmlns:a16="http://schemas.microsoft.com/office/drawing/2014/main" id="{F2491928-0B3C-786C-FF3A-7C54B2C61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78" y="4218095"/>
            <a:ext cx="1081321" cy="367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Rounded Rectangle 1085">
            <a:extLst>
              <a:ext uri="{FF2B5EF4-FFF2-40B4-BE49-F238E27FC236}">
                <a16:creationId xmlns:a16="http://schemas.microsoft.com/office/drawing/2014/main" id="{C82D8326-A102-114D-8735-7D3E90733D05}"/>
              </a:ext>
            </a:extLst>
          </p:cNvPr>
          <p:cNvSpPr/>
          <p:nvPr/>
        </p:nvSpPr>
        <p:spPr>
          <a:xfrm>
            <a:off x="8953445" y="5245916"/>
            <a:ext cx="585655" cy="415588"/>
          </a:xfrm>
          <a:prstGeom prst="roundRect">
            <a:avLst>
              <a:gd name="adj" fmla="val 7576"/>
            </a:avLst>
          </a:prstGeom>
          <a:solidFill>
            <a:srgbClr val="FFC000">
              <a:alpha val="20089"/>
            </a:srgbClr>
          </a:solidFill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2D points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FDDB3E-2B1C-7BA1-F80D-45B31DA362E9}"/>
              </a:ext>
            </a:extLst>
          </p:cNvPr>
          <p:cNvCxnSpPr>
            <a:cxnSpLocks/>
          </p:cNvCxnSpPr>
          <p:nvPr/>
        </p:nvCxnSpPr>
        <p:spPr>
          <a:xfrm>
            <a:off x="8650447" y="4585744"/>
            <a:ext cx="455304" cy="563386"/>
          </a:xfrm>
          <a:prstGeom prst="straightConnector1">
            <a:avLst/>
          </a:prstGeom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A837E-C751-FEF6-2415-6ACDC5DBD3C8}"/>
              </a:ext>
            </a:extLst>
          </p:cNvPr>
          <p:cNvCxnSpPr>
            <a:cxnSpLocks/>
          </p:cNvCxnSpPr>
          <p:nvPr/>
        </p:nvCxnSpPr>
        <p:spPr>
          <a:xfrm>
            <a:off x="7167420" y="3257861"/>
            <a:ext cx="547279" cy="510497"/>
          </a:xfrm>
          <a:prstGeom prst="straightConnector1">
            <a:avLst/>
          </a:prstGeom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erspective">
            <a:extLst>
              <a:ext uri="{FF2B5EF4-FFF2-40B4-BE49-F238E27FC236}">
                <a16:creationId xmlns:a16="http://schemas.microsoft.com/office/drawing/2014/main" id="{5643B398-3269-C1B0-283C-9EE4DC4F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729" y="3571642"/>
            <a:ext cx="827300" cy="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138E-1D1B-1BD1-7B37-2D3D946A7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Applying to Real 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B0CDF-1C95-0E10-4DDA-F0C614D383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3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E8B7-9ACA-05D3-D607-6699DAC3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Transfer Learning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BADB43-E03B-94D5-BE51-55179BDB1EB9}"/>
              </a:ext>
            </a:extLst>
          </p:cNvPr>
          <p:cNvSpPr/>
          <p:nvPr/>
        </p:nvSpPr>
        <p:spPr>
          <a:xfrm>
            <a:off x="6005427" y="350611"/>
            <a:ext cx="2324746" cy="139484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Scene Augmentation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Background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Lighting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Perspective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Orientation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8AE91-591F-0C73-8401-0F72E236B8E0}"/>
              </a:ext>
            </a:extLst>
          </p:cNvPr>
          <p:cNvSpPr/>
          <p:nvPr/>
        </p:nvSpPr>
        <p:spPr>
          <a:xfrm>
            <a:off x="3459731" y="2290630"/>
            <a:ext cx="828513" cy="77749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3D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A17B6-C9F1-0D0F-84ED-04714A70F5A4}"/>
              </a:ext>
            </a:extLst>
          </p:cNvPr>
          <p:cNvSpPr/>
          <p:nvPr/>
        </p:nvSpPr>
        <p:spPr>
          <a:xfrm>
            <a:off x="8942549" y="3545508"/>
            <a:ext cx="1706537" cy="82793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MoCap</a:t>
            </a:r>
            <a:r>
              <a:rPr lang="en-US" sz="1600" dirty="0">
                <a:solidFill>
                  <a:schemeClr val="tx1"/>
                </a:solidFill>
              </a:rPr>
              <a:t> Image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Re-projection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88E1A8-289E-356D-C1AB-AD15047D1BCE}"/>
              </a:ext>
            </a:extLst>
          </p:cNvPr>
          <p:cNvGrpSpPr/>
          <p:nvPr/>
        </p:nvGrpSpPr>
        <p:grpSpPr>
          <a:xfrm>
            <a:off x="5120412" y="2111344"/>
            <a:ext cx="4252996" cy="1335438"/>
            <a:chOff x="1766808" y="2107769"/>
            <a:chExt cx="4252996" cy="1335438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2D5B1F3F-DEAA-CC3E-D718-0E93B40D0449}"/>
                </a:ext>
              </a:extLst>
            </p:cNvPr>
            <p:cNvSpPr/>
            <p:nvPr/>
          </p:nvSpPr>
          <p:spPr>
            <a:xfrm>
              <a:off x="1766808" y="2495227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Virtual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world</a:t>
              </a:r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A6CBE0B6-3338-B8EA-E9D9-0952573339F6}"/>
                </a:ext>
              </a:extLst>
            </p:cNvPr>
            <p:cNvSpPr/>
            <p:nvPr/>
          </p:nvSpPr>
          <p:spPr>
            <a:xfrm>
              <a:off x="3370427" y="2107769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Hybrid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(AR)</a:t>
              </a: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0E748975-2EBB-DC87-185E-51DFF2E8FD5D}"/>
                </a:ext>
              </a:extLst>
            </p:cNvPr>
            <p:cNvSpPr/>
            <p:nvPr/>
          </p:nvSpPr>
          <p:spPr>
            <a:xfrm>
              <a:off x="4866472" y="2495227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Real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world</a:t>
              </a:r>
            </a:p>
          </p:txBody>
        </p:sp>
      </p:grp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100ED640-345B-3092-CAE2-CD5B048FEE01}"/>
              </a:ext>
            </a:extLst>
          </p:cNvPr>
          <p:cNvSpPr/>
          <p:nvPr/>
        </p:nvSpPr>
        <p:spPr>
          <a:xfrm>
            <a:off x="6302339" y="5323581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Model Training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855F60-71A3-6264-1147-D745F9CA2CB5}"/>
              </a:ext>
            </a:extLst>
          </p:cNvPr>
          <p:cNvSpPr/>
          <p:nvPr/>
        </p:nvSpPr>
        <p:spPr>
          <a:xfrm>
            <a:off x="740300" y="4589527"/>
            <a:ext cx="2994630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Relative Vectoring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Using predictions on real imagery</a:t>
            </a: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77D0E177-BD2F-2446-1038-680BE15FF79D}"/>
              </a:ext>
            </a:extLst>
          </p:cNvPr>
          <p:cNvSpPr/>
          <p:nvPr/>
        </p:nvSpPr>
        <p:spPr>
          <a:xfrm>
            <a:off x="9180964" y="2997787"/>
            <a:ext cx="752448" cy="448995"/>
          </a:xfrm>
          <a:custGeom>
            <a:avLst/>
            <a:gdLst>
              <a:gd name="connsiteX0" fmla="*/ 573741 w 602902"/>
              <a:gd name="connsiteY0" fmla="*/ 627529 h 627529"/>
              <a:gd name="connsiteX1" fmla="*/ 537882 w 602902"/>
              <a:gd name="connsiteY1" fmla="*/ 251012 h 627529"/>
              <a:gd name="connsiteX2" fmla="*/ 0 w 602902"/>
              <a:gd name="connsiteY2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902" h="627529">
                <a:moveTo>
                  <a:pt x="573741" y="627529"/>
                </a:moveTo>
                <a:cubicBezTo>
                  <a:pt x="603623" y="491564"/>
                  <a:pt x="633505" y="355600"/>
                  <a:pt x="537882" y="251012"/>
                </a:cubicBezTo>
                <a:cubicBezTo>
                  <a:pt x="442259" y="146424"/>
                  <a:pt x="221129" y="44824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1369C418-FA0B-DED6-8089-E06568D3A74C}"/>
              </a:ext>
            </a:extLst>
          </p:cNvPr>
          <p:cNvSpPr/>
          <p:nvPr/>
        </p:nvSpPr>
        <p:spPr>
          <a:xfrm flipV="1">
            <a:off x="4389464" y="2667037"/>
            <a:ext cx="828513" cy="251013"/>
          </a:xfrm>
          <a:custGeom>
            <a:avLst/>
            <a:gdLst>
              <a:gd name="connsiteX0" fmla="*/ 0 w 573741"/>
              <a:gd name="connsiteY0" fmla="*/ 223171 h 223171"/>
              <a:gd name="connsiteX1" fmla="*/ 322730 w 573741"/>
              <a:gd name="connsiteY1" fmla="*/ 25948 h 223171"/>
              <a:gd name="connsiteX2" fmla="*/ 573741 w 573741"/>
              <a:gd name="connsiteY2" fmla="*/ 8018 h 22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741" h="223171">
                <a:moveTo>
                  <a:pt x="0" y="223171"/>
                </a:moveTo>
                <a:cubicBezTo>
                  <a:pt x="113553" y="142489"/>
                  <a:pt x="227107" y="61807"/>
                  <a:pt x="322730" y="25948"/>
                </a:cubicBezTo>
                <a:cubicBezTo>
                  <a:pt x="418353" y="-9911"/>
                  <a:pt x="496047" y="-947"/>
                  <a:pt x="573741" y="8018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3C71276-370F-0F88-9DE5-A57BF5F35D55}"/>
              </a:ext>
            </a:extLst>
          </p:cNvPr>
          <p:cNvSpPr/>
          <p:nvPr/>
        </p:nvSpPr>
        <p:spPr>
          <a:xfrm>
            <a:off x="5720001" y="1796207"/>
            <a:ext cx="430306" cy="807133"/>
          </a:xfrm>
          <a:custGeom>
            <a:avLst/>
            <a:gdLst>
              <a:gd name="connsiteX0" fmla="*/ 519953 w 519953"/>
              <a:gd name="connsiteY0" fmla="*/ 0 h 735106"/>
              <a:gd name="connsiteX1" fmla="*/ 89647 w 519953"/>
              <a:gd name="connsiteY1" fmla="*/ 358588 h 735106"/>
              <a:gd name="connsiteX2" fmla="*/ 0 w 519953"/>
              <a:gd name="connsiteY2" fmla="*/ 735106 h 73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953" h="735106">
                <a:moveTo>
                  <a:pt x="519953" y="0"/>
                </a:moveTo>
                <a:cubicBezTo>
                  <a:pt x="348129" y="118035"/>
                  <a:pt x="176306" y="236070"/>
                  <a:pt x="89647" y="358588"/>
                </a:cubicBezTo>
                <a:cubicBezTo>
                  <a:pt x="2988" y="481106"/>
                  <a:pt x="1494" y="608106"/>
                  <a:pt x="0" y="735106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CBCD5396-11BF-4478-A7FD-8226C6A13268}"/>
              </a:ext>
            </a:extLst>
          </p:cNvPr>
          <p:cNvSpPr/>
          <p:nvPr/>
        </p:nvSpPr>
        <p:spPr>
          <a:xfrm>
            <a:off x="8301835" y="1796516"/>
            <a:ext cx="502024" cy="860612"/>
          </a:xfrm>
          <a:custGeom>
            <a:avLst/>
            <a:gdLst>
              <a:gd name="connsiteX0" fmla="*/ 0 w 502024"/>
              <a:gd name="connsiteY0" fmla="*/ 0 h 860612"/>
              <a:gd name="connsiteX1" fmla="*/ 412377 w 502024"/>
              <a:gd name="connsiteY1" fmla="*/ 448235 h 860612"/>
              <a:gd name="connsiteX2" fmla="*/ 502024 w 502024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024" h="860612">
                <a:moveTo>
                  <a:pt x="0" y="0"/>
                </a:moveTo>
                <a:cubicBezTo>
                  <a:pt x="164353" y="152400"/>
                  <a:pt x="328706" y="304800"/>
                  <a:pt x="412377" y="448235"/>
                </a:cubicBezTo>
                <a:cubicBezTo>
                  <a:pt x="496048" y="591670"/>
                  <a:pt x="499036" y="726141"/>
                  <a:pt x="502024" y="860612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BEAB0001-789B-DB49-C2C0-CD279129FAC0}"/>
              </a:ext>
            </a:extLst>
          </p:cNvPr>
          <p:cNvSpPr/>
          <p:nvPr/>
        </p:nvSpPr>
        <p:spPr>
          <a:xfrm>
            <a:off x="6150306" y="2549551"/>
            <a:ext cx="609600" cy="251012"/>
          </a:xfrm>
          <a:custGeom>
            <a:avLst/>
            <a:gdLst>
              <a:gd name="connsiteX0" fmla="*/ 0 w 609600"/>
              <a:gd name="connsiteY0" fmla="*/ 237002 h 237002"/>
              <a:gd name="connsiteX1" fmla="*/ 251012 w 609600"/>
              <a:gd name="connsiteY1" fmla="*/ 57708 h 237002"/>
              <a:gd name="connsiteX2" fmla="*/ 609600 w 609600"/>
              <a:gd name="connsiteY2" fmla="*/ 3920 h 2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237002">
                <a:moveTo>
                  <a:pt x="0" y="237002"/>
                </a:moveTo>
                <a:cubicBezTo>
                  <a:pt x="74706" y="166778"/>
                  <a:pt x="149412" y="96555"/>
                  <a:pt x="251012" y="57708"/>
                </a:cubicBezTo>
                <a:cubicBezTo>
                  <a:pt x="352612" y="18861"/>
                  <a:pt x="522941" y="-11021"/>
                  <a:pt x="609600" y="392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2D9D29F8-B0AE-6998-C7BE-97463848F507}"/>
              </a:ext>
            </a:extLst>
          </p:cNvPr>
          <p:cNvSpPr/>
          <p:nvPr/>
        </p:nvSpPr>
        <p:spPr>
          <a:xfrm>
            <a:off x="7781882" y="2531622"/>
            <a:ext cx="699247" cy="251012"/>
          </a:xfrm>
          <a:custGeom>
            <a:avLst/>
            <a:gdLst>
              <a:gd name="connsiteX0" fmla="*/ 699247 w 699247"/>
              <a:gd name="connsiteY0" fmla="*/ 251012 h 251012"/>
              <a:gd name="connsiteX1" fmla="*/ 394447 w 699247"/>
              <a:gd name="connsiteY1" fmla="*/ 71718 h 251012"/>
              <a:gd name="connsiteX2" fmla="*/ 0 w 699247"/>
              <a:gd name="connsiteY2" fmla="*/ 0 h 25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247" h="251012">
                <a:moveTo>
                  <a:pt x="699247" y="251012"/>
                </a:moveTo>
                <a:cubicBezTo>
                  <a:pt x="605117" y="182282"/>
                  <a:pt x="510988" y="113553"/>
                  <a:pt x="394447" y="71718"/>
                </a:cubicBezTo>
                <a:cubicBezTo>
                  <a:pt x="277906" y="29883"/>
                  <a:pt x="138953" y="14941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F8BA250C-FA40-CA08-C595-93CD913B3AC8}"/>
              </a:ext>
            </a:extLst>
          </p:cNvPr>
          <p:cNvSpPr/>
          <p:nvPr/>
        </p:nvSpPr>
        <p:spPr>
          <a:xfrm>
            <a:off x="7300094" y="2918050"/>
            <a:ext cx="45719" cy="1112071"/>
          </a:xfrm>
          <a:custGeom>
            <a:avLst/>
            <a:gdLst>
              <a:gd name="connsiteX0" fmla="*/ 0 w 53261"/>
              <a:gd name="connsiteY0" fmla="*/ 0 h 2082800"/>
              <a:gd name="connsiteX1" fmla="*/ 50800 w 53261"/>
              <a:gd name="connsiteY1" fmla="*/ 924560 h 2082800"/>
              <a:gd name="connsiteX2" fmla="*/ 40640 w 53261"/>
              <a:gd name="connsiteY2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61" h="2082800">
                <a:moveTo>
                  <a:pt x="0" y="0"/>
                </a:moveTo>
                <a:cubicBezTo>
                  <a:pt x="22013" y="288713"/>
                  <a:pt x="44027" y="577427"/>
                  <a:pt x="50800" y="924560"/>
                </a:cubicBezTo>
                <a:cubicBezTo>
                  <a:pt x="57573" y="1271693"/>
                  <a:pt x="49106" y="1677246"/>
                  <a:pt x="40640" y="20828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770193D2-E6E8-6F6C-76DB-BDAF32943422}"/>
              </a:ext>
            </a:extLst>
          </p:cNvPr>
          <p:cNvSpPr/>
          <p:nvPr/>
        </p:nvSpPr>
        <p:spPr>
          <a:xfrm>
            <a:off x="6065440" y="3183655"/>
            <a:ext cx="1045642" cy="965722"/>
          </a:xfrm>
          <a:custGeom>
            <a:avLst/>
            <a:gdLst>
              <a:gd name="connsiteX0" fmla="*/ 0 w 1056640"/>
              <a:gd name="connsiteY0" fmla="*/ 0 h 1727200"/>
              <a:gd name="connsiteX1" fmla="*/ 609600 w 1056640"/>
              <a:gd name="connsiteY1" fmla="*/ 680720 h 1727200"/>
              <a:gd name="connsiteX2" fmla="*/ 1056640 w 1056640"/>
              <a:gd name="connsiteY2" fmla="*/ 172720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6640" h="1727200">
                <a:moveTo>
                  <a:pt x="0" y="0"/>
                </a:moveTo>
                <a:cubicBezTo>
                  <a:pt x="216746" y="196426"/>
                  <a:pt x="433493" y="392853"/>
                  <a:pt x="609600" y="680720"/>
                </a:cubicBezTo>
                <a:cubicBezTo>
                  <a:pt x="785707" y="968587"/>
                  <a:pt x="921173" y="1347893"/>
                  <a:pt x="1056640" y="17272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9F063EAE-7D0F-46CD-1BDC-F3F8E5CD47B0}"/>
              </a:ext>
            </a:extLst>
          </p:cNvPr>
          <p:cNvSpPr/>
          <p:nvPr/>
        </p:nvSpPr>
        <p:spPr>
          <a:xfrm>
            <a:off x="7545982" y="3233379"/>
            <a:ext cx="870583" cy="922233"/>
          </a:xfrm>
          <a:custGeom>
            <a:avLst/>
            <a:gdLst>
              <a:gd name="connsiteX0" fmla="*/ 955040 w 955040"/>
              <a:gd name="connsiteY0" fmla="*/ 0 h 1666240"/>
              <a:gd name="connsiteX1" fmla="*/ 325120 w 955040"/>
              <a:gd name="connsiteY1" fmla="*/ 914400 h 1666240"/>
              <a:gd name="connsiteX2" fmla="*/ 0 w 955040"/>
              <a:gd name="connsiteY2" fmla="*/ 1666240 h 16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040" h="1666240">
                <a:moveTo>
                  <a:pt x="955040" y="0"/>
                </a:moveTo>
                <a:cubicBezTo>
                  <a:pt x="719666" y="318346"/>
                  <a:pt x="484293" y="636693"/>
                  <a:pt x="325120" y="914400"/>
                </a:cubicBezTo>
                <a:cubicBezTo>
                  <a:pt x="165947" y="1192107"/>
                  <a:pt x="82973" y="1429173"/>
                  <a:pt x="0" y="166624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9E298E63-98EE-0942-EF5A-80B5B42BC055}"/>
              </a:ext>
            </a:extLst>
          </p:cNvPr>
          <p:cNvSpPr/>
          <p:nvPr/>
        </p:nvSpPr>
        <p:spPr>
          <a:xfrm>
            <a:off x="3979263" y="5316186"/>
            <a:ext cx="2744768" cy="1069232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Optimize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Model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Image input size</a:t>
            </a:r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93CC2FC8-0E5D-3AB9-0FFD-CD506CAD7B8B}"/>
              </a:ext>
            </a:extLst>
          </p:cNvPr>
          <p:cNvSpPr/>
          <p:nvPr/>
        </p:nvSpPr>
        <p:spPr>
          <a:xfrm>
            <a:off x="7487125" y="4545104"/>
            <a:ext cx="2744768" cy="884999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Optimize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Bounding box corrections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C40344C9-75C8-1F37-2FBC-FF4F1A799746}"/>
              </a:ext>
            </a:extLst>
          </p:cNvPr>
          <p:cNvSpPr/>
          <p:nvPr/>
        </p:nvSpPr>
        <p:spPr>
          <a:xfrm>
            <a:off x="9020972" y="1229024"/>
            <a:ext cx="2111030" cy="1320527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Cameras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0" dirty="0" err="1">
                <a:solidFill>
                  <a:srgbClr val="333333"/>
                </a:solidFill>
                <a:effectLst/>
                <a:latin typeface="sofia w01 bold"/>
              </a:rPr>
              <a:t>Alvium</a:t>
            </a:r>
            <a:r>
              <a:rPr lang="en-US" sz="1400" i="0" dirty="0">
                <a:solidFill>
                  <a:srgbClr val="333333"/>
                </a:solidFill>
                <a:effectLst/>
                <a:latin typeface="sofia w01 bold"/>
              </a:rPr>
              <a:t> G5 811c</a:t>
            </a:r>
            <a:endParaRPr lang="en-US" sz="1400" dirty="0">
              <a:solidFill>
                <a:srgbClr val="333333"/>
              </a:solidFill>
              <a:latin typeface="sofia w01 bold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333333"/>
                </a:solidFill>
                <a:latin typeface="sofia w01 bold"/>
              </a:rPr>
              <a:t>Insta360 Link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ounded Rectangle 37">
            <a:extLst>
              <a:ext uri="{FF2B5EF4-FFF2-40B4-BE49-F238E27FC236}">
                <a16:creationId xmlns:a16="http://schemas.microsoft.com/office/drawing/2014/main" id="{D8CFCA3A-2CF7-CE89-36E1-DFC91D3411B5}"/>
              </a:ext>
            </a:extLst>
          </p:cNvPr>
          <p:cNvSpPr/>
          <p:nvPr/>
        </p:nvSpPr>
        <p:spPr>
          <a:xfrm>
            <a:off x="6395537" y="3943479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Label Generation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78576F-24EB-569E-CB6D-9D5D5DAF57A3}"/>
              </a:ext>
            </a:extLst>
          </p:cNvPr>
          <p:cNvCxnSpPr>
            <a:cxnSpLocks/>
          </p:cNvCxnSpPr>
          <p:nvPr/>
        </p:nvCxnSpPr>
        <p:spPr>
          <a:xfrm flipH="1">
            <a:off x="7345813" y="4725255"/>
            <a:ext cx="634" cy="822960"/>
          </a:xfrm>
          <a:prstGeom prst="straightConnector1">
            <a:avLst/>
          </a:pr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4FD0134-38F0-F85E-75CB-337267E8D8E9}"/>
              </a:ext>
            </a:extLst>
          </p:cNvPr>
          <p:cNvSpPr/>
          <p:nvPr/>
        </p:nvSpPr>
        <p:spPr>
          <a:xfrm>
            <a:off x="3365500" y="5016500"/>
            <a:ext cx="3098800" cy="749300"/>
          </a:xfrm>
          <a:custGeom>
            <a:avLst/>
            <a:gdLst>
              <a:gd name="connsiteX0" fmla="*/ 3098800 w 3098800"/>
              <a:gd name="connsiteY0" fmla="*/ 749300 h 749300"/>
              <a:gd name="connsiteX1" fmla="*/ 2298700 w 3098800"/>
              <a:gd name="connsiteY1" fmla="*/ 635000 h 749300"/>
              <a:gd name="connsiteX2" fmla="*/ 1397000 w 3098800"/>
              <a:gd name="connsiteY2" fmla="*/ 406400 h 749300"/>
              <a:gd name="connsiteX3" fmla="*/ 774700 w 3098800"/>
              <a:gd name="connsiteY3" fmla="*/ 152400 h 749300"/>
              <a:gd name="connsiteX4" fmla="*/ 0 w 3098800"/>
              <a:gd name="connsiteY4" fmla="*/ 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749300">
                <a:moveTo>
                  <a:pt x="3098800" y="749300"/>
                </a:moveTo>
                <a:cubicBezTo>
                  <a:pt x="2840566" y="720725"/>
                  <a:pt x="2582333" y="692150"/>
                  <a:pt x="2298700" y="635000"/>
                </a:cubicBezTo>
                <a:cubicBezTo>
                  <a:pt x="2015067" y="577850"/>
                  <a:pt x="1651000" y="486833"/>
                  <a:pt x="1397000" y="406400"/>
                </a:cubicBezTo>
                <a:cubicBezTo>
                  <a:pt x="1143000" y="325967"/>
                  <a:pt x="1007533" y="220133"/>
                  <a:pt x="774700" y="152400"/>
                </a:cubicBezTo>
                <a:cubicBezTo>
                  <a:pt x="541867" y="84667"/>
                  <a:pt x="270933" y="42333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454166-1C41-4D31-8D99-F8EBEEF7ECC8}"/>
              </a:ext>
            </a:extLst>
          </p:cNvPr>
          <p:cNvGrpSpPr/>
          <p:nvPr/>
        </p:nvGrpSpPr>
        <p:grpSpPr>
          <a:xfrm>
            <a:off x="537283" y="1994346"/>
            <a:ext cx="2704998" cy="1325563"/>
            <a:chOff x="486312" y="648437"/>
            <a:chExt cx="11348253" cy="5561125"/>
          </a:xfrm>
        </p:grpSpPr>
        <p:pic>
          <p:nvPicPr>
            <p:cNvPr id="22" name="Picture 21" descr="A picture containing building, ground, indoor, steel&#10;&#10;Description automatically generated">
              <a:extLst>
                <a:ext uri="{FF2B5EF4-FFF2-40B4-BE49-F238E27FC236}">
                  <a16:creationId xmlns:a16="http://schemas.microsoft.com/office/drawing/2014/main" id="{76EBEC75-22B0-0BDC-B614-14038EFD6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4" t="53806" r="45143" b="20846"/>
            <a:stretch/>
          </p:blipFill>
          <p:spPr>
            <a:xfrm>
              <a:off x="486312" y="648437"/>
              <a:ext cx="5609688" cy="5561125"/>
            </a:xfrm>
            <a:prstGeom prst="rect">
              <a:avLst/>
            </a:prstGeom>
          </p:spPr>
        </p:pic>
        <p:pic>
          <p:nvPicPr>
            <p:cNvPr id="30" name="Picture 29" descr="A picture containing text, transport, plane, aircraft&#10;&#10;Description automatically generated">
              <a:extLst>
                <a:ext uri="{FF2B5EF4-FFF2-40B4-BE49-F238E27FC236}">
                  <a16:creationId xmlns:a16="http://schemas.microsoft.com/office/drawing/2014/main" id="{93DD7B80-5EA4-9B1D-07AF-A7D17549C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0" t="37418" r="17814" b="30024"/>
            <a:stretch/>
          </p:blipFill>
          <p:spPr>
            <a:xfrm>
              <a:off x="6224877" y="648437"/>
              <a:ext cx="5609688" cy="556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8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ack and white signs on black stands&#10;&#10;Description automatically generated">
            <a:extLst>
              <a:ext uri="{FF2B5EF4-FFF2-40B4-BE49-F238E27FC236}">
                <a16:creationId xmlns:a16="http://schemas.microsoft.com/office/drawing/2014/main" id="{06BD72B9-A125-DE6B-F825-0D08D7E6C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argets on a stage&#10;&#10;Description automatically generated">
            <a:extLst>
              <a:ext uri="{FF2B5EF4-FFF2-40B4-BE49-F238E27FC236}">
                <a16:creationId xmlns:a16="http://schemas.microsoft.com/office/drawing/2014/main" id="{86DA5517-12E4-3433-C4FF-D2422DA2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4347B-66CF-E8A4-3C4F-94EF763CF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" t="8707" r="2759" b="6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A6E292-4F57-6823-A443-C4DA4D61CDF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Digital Twin</a:t>
            </a:r>
          </a:p>
        </p:txBody>
      </p:sp>
    </p:spTree>
    <p:extLst>
      <p:ext uri="{BB962C8B-B14F-4D97-AF65-F5344CB8AC3E}">
        <p14:creationId xmlns:p14="http://schemas.microsoft.com/office/powerpoint/2010/main" val="1937999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FDFF7C-C8B3-B0F3-5B03-187F12C0D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bjects with red and green targets&#10;&#10;Description automatically generated with medium confidence">
            <a:extLst>
              <a:ext uri="{FF2B5EF4-FFF2-40B4-BE49-F238E27FC236}">
                <a16:creationId xmlns:a16="http://schemas.microsoft.com/office/drawing/2014/main" id="{B214EB9E-2420-114D-C782-7E4BE8F19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7527</TotalTime>
  <Words>126</Words>
  <Application>Microsoft Office PowerPoint</Application>
  <PresentationFormat>Widescreen</PresentationFormat>
  <Paragraphs>64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Courier New</vt:lpstr>
      <vt:lpstr>sofia w01 bold</vt:lpstr>
      <vt:lpstr>Office Theme</vt:lpstr>
      <vt:lpstr>Annotation Automation in Real Imagery</vt:lpstr>
      <vt:lpstr>MoCap Image Re-projection</vt:lpstr>
      <vt:lpstr>Applying to Real Imagery</vt:lpstr>
      <vt:lpstr>Machine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20</cp:revision>
  <cp:lastPrinted>2024-02-29T20:05:10Z</cp:lastPrinted>
  <dcterms:created xsi:type="dcterms:W3CDTF">2024-01-24T13:22:56Z</dcterms:created>
  <dcterms:modified xsi:type="dcterms:W3CDTF">2024-03-12T10:54:25Z</dcterms:modified>
</cp:coreProperties>
</file>